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35"/>
  </p:notes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792" y="6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22FD0-6C0A-4DAD-A973-E476A89FDAFA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06A4D-A0A1-4784-8670-4A5E2E04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1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06A4D-A0A1-4784-8670-4A5E2E040DC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9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7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8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755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20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63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8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9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5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4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6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1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1C78A-9489-4230-A732-C561AF3AECBD}" type="datetimeFigureOut">
              <a:rPr lang="en-US" smtClean="0"/>
              <a:t>21/06/20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5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sam.abdulaali@uobasrah.edu.i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7463" y="2357437"/>
            <a:ext cx="71866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/>
              <a:t>المدرس </a:t>
            </a:r>
            <a:r>
              <a:rPr lang="ar-SA" sz="3200" dirty="0"/>
              <a:t>الدكتور حسام حسن عبد </a:t>
            </a:r>
            <a:r>
              <a:rPr lang="ar-SA" sz="3200" dirty="0" smtClean="0"/>
              <a:t>العالي</a:t>
            </a:r>
            <a:endParaRPr lang="ar-SA" sz="3200" dirty="0"/>
          </a:p>
          <a:p>
            <a:pPr algn="ctr"/>
            <a:r>
              <a:rPr lang="ar-SA" sz="3200" dirty="0"/>
              <a:t>قسم علوم التربة والموارد المائية</a:t>
            </a:r>
          </a:p>
          <a:p>
            <a:pPr algn="ctr"/>
            <a:r>
              <a:rPr lang="ar-SA" sz="3200" dirty="0"/>
              <a:t>كلية </a:t>
            </a:r>
            <a:r>
              <a:rPr lang="ar-SA" sz="3200" dirty="0" smtClean="0"/>
              <a:t>الزراعة - </a:t>
            </a:r>
            <a:r>
              <a:rPr lang="ar-SA" sz="3200" dirty="0"/>
              <a:t>جامعة البصرة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  <a:hlinkClick r:id="rId2"/>
              </a:rPr>
              <a:t>husam.abdulaali@uobasrah.edu.iq</a:t>
            </a:r>
            <a:endParaRPr lang="ar-SA" sz="3200" dirty="0" smtClean="0">
              <a:solidFill>
                <a:srgbClr val="00B0F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Class code: </a:t>
            </a:r>
            <a:r>
              <a:rPr lang="en-US" sz="3200" dirty="0" err="1">
                <a:solidFill>
                  <a:srgbClr val="0070C0"/>
                </a:solidFill>
              </a:rPr>
              <a:t>wxtczgf</a:t>
            </a:r>
            <a:endParaRPr lang="ar-SA" sz="3200" dirty="0">
              <a:solidFill>
                <a:srgbClr val="0070C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https://meet.google.com/kdb-bbza-zfg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85850" y="514350"/>
            <a:ext cx="10539411" cy="1314450"/>
          </a:xfrm>
        </p:spPr>
        <p:txBody>
          <a:bodyPr>
            <a:normAutofit fontScale="90000"/>
          </a:bodyPr>
          <a:lstStyle/>
          <a:p>
            <a:r>
              <a:rPr lang="ar-SA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مادة تسوية وتعديل الاراضي</a:t>
            </a:r>
          </a:p>
        </p:txBody>
      </p:sp>
    </p:spTree>
    <p:extLst>
      <p:ext uri="{BB962C8B-B14F-4D97-AF65-F5344CB8AC3E}">
        <p14:creationId xmlns:p14="http://schemas.microsoft.com/office/powerpoint/2010/main" val="10925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242" y="78017"/>
            <a:ext cx="7310024" cy="943960"/>
          </a:xfrm>
          <a:prstGeom prst="rect">
            <a:avLst/>
          </a:prstGeom>
        </p:spPr>
      </p:pic>
      <p:pic>
        <p:nvPicPr>
          <p:cNvPr id="4" name="صورة 79"/>
          <p:cNvPicPr/>
          <p:nvPr/>
        </p:nvPicPr>
        <p:blipFill>
          <a:blip r:embed="rId3"/>
          <a:stretch>
            <a:fillRect/>
          </a:stretch>
        </p:blipFill>
        <p:spPr>
          <a:xfrm>
            <a:off x="1775012" y="739588"/>
            <a:ext cx="9063317" cy="59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0098" y="121209"/>
            <a:ext cx="2111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التحقق الحسابي</a:t>
            </a:r>
            <a:endParaRPr lang="en-US" sz="2400" dirty="0"/>
          </a:p>
        </p:txBody>
      </p:sp>
      <p:pic>
        <p:nvPicPr>
          <p:cNvPr id="3" name="صورة 80"/>
          <p:cNvPicPr/>
          <p:nvPr/>
        </p:nvPicPr>
        <p:blipFill>
          <a:blip r:embed="rId2"/>
          <a:stretch>
            <a:fillRect/>
          </a:stretch>
        </p:blipFill>
        <p:spPr>
          <a:xfrm>
            <a:off x="2366682" y="699247"/>
            <a:ext cx="8713693" cy="8642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15860" y="1886180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buFont typeface="+mj-lt"/>
              <a:buAutoNum type="arabicPeriod" startAt="2"/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حساب مناسيب خط الانشاء</a:t>
            </a:r>
            <a:endParaRPr lang="en-US" sz="2400" dirty="0"/>
          </a:p>
        </p:txBody>
      </p:sp>
      <p:pic>
        <p:nvPicPr>
          <p:cNvPr id="5" name="صورة 81"/>
          <p:cNvPicPr/>
          <p:nvPr/>
        </p:nvPicPr>
        <p:blipFill>
          <a:blip r:embed="rId3"/>
          <a:stretch>
            <a:fillRect/>
          </a:stretch>
        </p:blipFill>
        <p:spPr>
          <a:xfrm>
            <a:off x="2366682" y="2578192"/>
            <a:ext cx="8713693" cy="32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76" y="-1"/>
            <a:ext cx="10023729" cy="1788459"/>
          </a:xfrm>
          <a:prstGeom prst="rect">
            <a:avLst/>
          </a:prstGeom>
        </p:spPr>
      </p:pic>
      <p:pic>
        <p:nvPicPr>
          <p:cNvPr id="3" name="صورة 82"/>
          <p:cNvPicPr/>
          <p:nvPr/>
        </p:nvPicPr>
        <p:blipFill>
          <a:blip r:embed="rId3"/>
          <a:stretch>
            <a:fillRect/>
          </a:stretch>
        </p:blipFill>
        <p:spPr>
          <a:xfrm>
            <a:off x="2326342" y="1425389"/>
            <a:ext cx="8509826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83"/>
          <p:cNvPicPr/>
          <p:nvPr/>
        </p:nvPicPr>
        <p:blipFill>
          <a:blip r:embed="rId2"/>
          <a:stretch>
            <a:fillRect/>
          </a:stretch>
        </p:blipFill>
        <p:spPr>
          <a:xfrm>
            <a:off x="2474260" y="396874"/>
            <a:ext cx="6503688" cy="6461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23909" y="4097618"/>
            <a:ext cx="193514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القطاع الطولي (4 – 9)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7090" y="212209"/>
            <a:ext cx="3381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+mj-lt"/>
              <a:buAutoNum type="arabicPeriod" startAt="5"/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رسم القطاع الطولي (4 – 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64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9198" y="138063"/>
            <a:ext cx="4416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+mj-lt"/>
              <a:buAutoNum type="arabicPeriod" startAt="6"/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حساب مساحة كل قطاع بطريقة الاشكال</a:t>
            </a:r>
            <a:endParaRPr lang="en-US" sz="2400" dirty="0"/>
          </a:p>
        </p:txBody>
      </p:sp>
      <p:pic>
        <p:nvPicPr>
          <p:cNvPr id="3" name="صورة 84"/>
          <p:cNvPicPr/>
          <p:nvPr/>
        </p:nvPicPr>
        <p:blipFill>
          <a:blip r:embed="rId2"/>
          <a:stretch>
            <a:fillRect/>
          </a:stretch>
        </p:blipFill>
        <p:spPr>
          <a:xfrm>
            <a:off x="2205319" y="599728"/>
            <a:ext cx="8644758" cy="62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7" y="726141"/>
            <a:ext cx="8915400" cy="4881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1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9798" y="95781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ثالثا: مساحة الاشكال</a:t>
            </a:r>
            <a:endParaRPr lang="en-US" sz="2400" dirty="0"/>
          </a:p>
        </p:txBody>
      </p:sp>
      <p:pic>
        <p:nvPicPr>
          <p:cNvPr id="3" name="صورة 85"/>
          <p:cNvPicPr/>
          <p:nvPr/>
        </p:nvPicPr>
        <p:blipFill>
          <a:blip r:embed="rId2"/>
          <a:stretch>
            <a:fillRect/>
          </a:stretch>
        </p:blipFill>
        <p:spPr>
          <a:xfrm>
            <a:off x="1801907" y="557445"/>
            <a:ext cx="9238128" cy="593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87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605118"/>
            <a:ext cx="8256494" cy="5656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7526" y="6261773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القطاع العرضي الاول (شكل 4 -10)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498" y="133727"/>
            <a:ext cx="9339768" cy="14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7312" y="126413"/>
            <a:ext cx="2348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القطاع العرضي الثاني</a:t>
            </a:r>
            <a:endParaRPr lang="en-US" sz="2400" b="1" dirty="0"/>
          </a:p>
        </p:txBody>
      </p:sp>
      <p:pic>
        <p:nvPicPr>
          <p:cNvPr id="3" name="صورة 88"/>
          <p:cNvPicPr/>
          <p:nvPr/>
        </p:nvPicPr>
        <p:blipFill>
          <a:blip r:embed="rId2"/>
          <a:stretch>
            <a:fillRect/>
          </a:stretch>
        </p:blipFill>
        <p:spPr>
          <a:xfrm>
            <a:off x="1707776" y="588078"/>
            <a:ext cx="8982636" cy="59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89"/>
          <p:cNvPicPr/>
          <p:nvPr/>
        </p:nvPicPr>
        <p:blipFill>
          <a:blip r:embed="rId2"/>
          <a:stretch>
            <a:fillRect/>
          </a:stretch>
        </p:blipFill>
        <p:spPr>
          <a:xfrm>
            <a:off x="2541494" y="295835"/>
            <a:ext cx="9238129" cy="41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547" y="768768"/>
            <a:ext cx="11530012" cy="47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r" defTabSz="457200" rtl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 startAt="3"/>
            </a:pPr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التسوية الطولية ( المقاط  الطولية )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Longitudinal Sections or Profile 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4594" y="218745"/>
            <a:ext cx="450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أنواع التسوية المباشرة 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 of Direct leveling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43861" y="1454907"/>
            <a:ext cx="788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التسوية العرضية ( المقاط  العرضية )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Cross sections</a:t>
            </a:r>
          </a:p>
        </p:txBody>
      </p:sp>
      <p:pic>
        <p:nvPicPr>
          <p:cNvPr id="6" name="صورة 6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01" y="2164977"/>
            <a:ext cx="9251576" cy="2151528"/>
          </a:xfrm>
          <a:prstGeom prst="rect">
            <a:avLst/>
          </a:prstGeom>
          <a:noFill/>
        </p:spPr>
      </p:pic>
      <p:pic>
        <p:nvPicPr>
          <p:cNvPr id="7" name="صورة 6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02" y="4685444"/>
            <a:ext cx="9155616" cy="1258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45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90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655313"/>
            <a:ext cx="8861612" cy="57723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21536" y="193648"/>
            <a:ext cx="22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مساحة الاشكال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91"/>
          <p:cNvPicPr/>
          <p:nvPr/>
        </p:nvPicPr>
        <p:blipFill>
          <a:blip r:embed="rId2"/>
          <a:stretch>
            <a:fillRect/>
          </a:stretch>
        </p:blipFill>
        <p:spPr>
          <a:xfrm>
            <a:off x="1963271" y="201706"/>
            <a:ext cx="9157447" cy="5889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0965" y="6218742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القطاع العرضي الثاني (شكل 4- 11)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3561" y="0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القطاع العرضي الثالث</a:t>
            </a:r>
            <a:endParaRPr lang="en-US" sz="2400" dirty="0"/>
          </a:p>
        </p:txBody>
      </p:sp>
      <p:pic>
        <p:nvPicPr>
          <p:cNvPr id="3" name="صورة 92"/>
          <p:cNvPicPr/>
          <p:nvPr/>
        </p:nvPicPr>
        <p:blipFill>
          <a:blip r:embed="rId2"/>
          <a:stretch>
            <a:fillRect/>
          </a:stretch>
        </p:blipFill>
        <p:spPr>
          <a:xfrm>
            <a:off x="1896035" y="461665"/>
            <a:ext cx="9547411" cy="59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93"/>
          <p:cNvPicPr/>
          <p:nvPr/>
        </p:nvPicPr>
        <p:blipFill>
          <a:blip r:embed="rId2"/>
          <a:stretch>
            <a:fillRect/>
          </a:stretch>
        </p:blipFill>
        <p:spPr>
          <a:xfrm>
            <a:off x="1694330" y="336175"/>
            <a:ext cx="9843246" cy="45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4301" y="0"/>
            <a:ext cx="22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مساحة الاشكال</a:t>
            </a:r>
            <a:endParaRPr lang="en-US" sz="2400" dirty="0"/>
          </a:p>
        </p:txBody>
      </p:sp>
      <p:pic>
        <p:nvPicPr>
          <p:cNvPr id="3" name="صورة 94"/>
          <p:cNvPicPr/>
          <p:nvPr/>
        </p:nvPicPr>
        <p:blipFill>
          <a:blip r:embed="rId2"/>
          <a:stretch>
            <a:fillRect/>
          </a:stretch>
        </p:blipFill>
        <p:spPr>
          <a:xfrm>
            <a:off x="1869141" y="461665"/>
            <a:ext cx="9614647" cy="601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95"/>
          <p:cNvPicPr/>
          <p:nvPr/>
        </p:nvPicPr>
        <p:blipFill>
          <a:blip r:embed="rId2"/>
          <a:stretch>
            <a:fillRect/>
          </a:stretch>
        </p:blipFill>
        <p:spPr>
          <a:xfrm>
            <a:off x="3127692" y="430306"/>
            <a:ext cx="7576167" cy="5979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07188" y="6410007"/>
            <a:ext cx="30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القطاع العرضي الثالث (شكل 4 - 12)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3218" y="111169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القطاع العرضي الرابع</a:t>
            </a:r>
            <a:endParaRPr lang="en-US" sz="2400" dirty="0"/>
          </a:p>
        </p:txBody>
      </p:sp>
      <p:pic>
        <p:nvPicPr>
          <p:cNvPr id="3" name="صورة 96"/>
          <p:cNvPicPr/>
          <p:nvPr/>
        </p:nvPicPr>
        <p:blipFill>
          <a:blip r:embed="rId2"/>
          <a:stretch>
            <a:fillRect/>
          </a:stretch>
        </p:blipFill>
        <p:spPr>
          <a:xfrm>
            <a:off x="1721224" y="713871"/>
            <a:ext cx="9686365" cy="576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97"/>
          <p:cNvPicPr/>
          <p:nvPr/>
        </p:nvPicPr>
        <p:blipFill>
          <a:blip r:embed="rId2"/>
          <a:stretch>
            <a:fillRect/>
          </a:stretch>
        </p:blipFill>
        <p:spPr>
          <a:xfrm>
            <a:off x="3124199" y="551329"/>
            <a:ext cx="7431741" cy="389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8811" y="111169"/>
            <a:ext cx="2447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مساحة الاشكال</a:t>
            </a:r>
            <a:endParaRPr lang="en-US" sz="2400" dirty="0"/>
          </a:p>
        </p:txBody>
      </p:sp>
      <p:pic>
        <p:nvPicPr>
          <p:cNvPr id="3" name="صورة 98"/>
          <p:cNvPicPr/>
          <p:nvPr/>
        </p:nvPicPr>
        <p:blipFill>
          <a:blip r:embed="rId2"/>
          <a:stretch>
            <a:fillRect/>
          </a:stretch>
        </p:blipFill>
        <p:spPr>
          <a:xfrm>
            <a:off x="1707776" y="572834"/>
            <a:ext cx="9914965" cy="57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99"/>
          <p:cNvPicPr/>
          <p:nvPr/>
        </p:nvPicPr>
        <p:blipFill>
          <a:blip r:embed="rId2"/>
          <a:stretch>
            <a:fillRect/>
          </a:stretch>
        </p:blipFill>
        <p:spPr>
          <a:xfrm>
            <a:off x="3124199" y="376518"/>
            <a:ext cx="7324165" cy="58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58"/>
          <p:cNvPicPr/>
          <p:nvPr/>
        </p:nvPicPr>
        <p:blipFill>
          <a:blip r:embed="rId2"/>
          <a:stretch>
            <a:fillRect/>
          </a:stretch>
        </p:blipFill>
        <p:spPr>
          <a:xfrm>
            <a:off x="4204652" y="878840"/>
            <a:ext cx="3782695" cy="51003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9159" y="5979160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شكل (4 -9)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70906" y="514581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+mj-lt"/>
              <a:buAutoNum type="arabicPeriod" startAt="8"/>
            </a:pP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حجم الحفر وحجم الردم بين كل قطاعين</a:t>
            </a:r>
            <a:endParaRPr lang="en-US" dirty="0"/>
          </a:p>
        </p:txBody>
      </p:sp>
      <p:pic>
        <p:nvPicPr>
          <p:cNvPr id="3" name="صورة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170295" y="1118459"/>
            <a:ext cx="4880610" cy="101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1909483" y="322728"/>
            <a:ext cx="9708776" cy="60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2245659" y="446797"/>
            <a:ext cx="9188823" cy="229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971096"/>
            <a:ext cx="10515600" cy="5095875"/>
          </a:xfrm>
        </p:spPr>
        <p:txBody>
          <a:bodyPr>
            <a:noAutofit/>
          </a:bodyPr>
          <a:lstStyle/>
          <a:p>
            <a:pPr algn="ctr"/>
            <a:r>
              <a:rPr lang="ar-SA" sz="15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شكرا لحسن الاصغاء</a:t>
            </a:r>
            <a:endParaRPr lang="en-US" sz="15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05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30" y="166293"/>
            <a:ext cx="9762566" cy="207936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20689" y="2370275"/>
            <a:ext cx="4636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كيفية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تنفيذ القطاعات العرضية في الطبيعة</a:t>
            </a:r>
            <a:endParaRPr lang="en-US" sz="2400" dirty="0"/>
          </a:p>
        </p:txBody>
      </p:sp>
      <p:pic>
        <p:nvPicPr>
          <p:cNvPr id="4" name="صورة 1"/>
          <p:cNvPicPr/>
          <p:nvPr/>
        </p:nvPicPr>
        <p:blipFill>
          <a:blip r:embed="rId3"/>
          <a:stretch>
            <a:fillRect/>
          </a:stretch>
        </p:blipFill>
        <p:spPr>
          <a:xfrm>
            <a:off x="1694329" y="2864224"/>
            <a:ext cx="9762566" cy="38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767" y="554922"/>
            <a:ext cx="2872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رسم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القطاعات العرضية</a:t>
            </a:r>
            <a:endParaRPr lang="en-US" sz="2400" dirty="0"/>
          </a:p>
        </p:txBody>
      </p:sp>
      <p:pic>
        <p:nvPicPr>
          <p:cNvPr id="3" name="صورة 67"/>
          <p:cNvPicPr/>
          <p:nvPr/>
        </p:nvPicPr>
        <p:blipFill>
          <a:blip r:embed="rId2"/>
          <a:stretch>
            <a:fillRect/>
          </a:stretch>
        </p:blipFill>
        <p:spPr>
          <a:xfrm>
            <a:off x="1922929" y="1052940"/>
            <a:ext cx="9385740" cy="941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0576" y="2195463"/>
            <a:ext cx="3203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حساب مناسيب خط الانشاء</a:t>
            </a:r>
            <a:endParaRPr lang="en-US" sz="2400" dirty="0"/>
          </a:p>
        </p:txBody>
      </p:sp>
      <p:pic>
        <p:nvPicPr>
          <p:cNvPr id="5" name="صورة 71"/>
          <p:cNvPicPr/>
          <p:nvPr/>
        </p:nvPicPr>
        <p:blipFill>
          <a:blip r:embed="rId3"/>
          <a:stretch>
            <a:fillRect/>
          </a:stretch>
        </p:blipFill>
        <p:spPr>
          <a:xfrm>
            <a:off x="1922929" y="2858451"/>
            <a:ext cx="9385740" cy="1713549"/>
          </a:xfrm>
          <a:prstGeom prst="rect">
            <a:avLst/>
          </a:prstGeom>
        </p:spPr>
      </p:pic>
      <p:pic>
        <p:nvPicPr>
          <p:cNvPr id="6" name="صورة 73"/>
          <p:cNvPicPr/>
          <p:nvPr/>
        </p:nvPicPr>
        <p:blipFill>
          <a:blip r:embed="rId4"/>
          <a:stretch>
            <a:fillRect/>
          </a:stretch>
        </p:blipFill>
        <p:spPr>
          <a:xfrm>
            <a:off x="1922929" y="4773323"/>
            <a:ext cx="9385740" cy="15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5379" y="146232"/>
            <a:ext cx="3842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حساب مساحة القطاعات العرضية</a:t>
            </a:r>
            <a:endParaRPr lang="en-US" sz="2400" dirty="0"/>
          </a:p>
        </p:txBody>
      </p:sp>
      <p:pic>
        <p:nvPicPr>
          <p:cNvPr id="3" name="صورة 74"/>
          <p:cNvPicPr/>
          <p:nvPr/>
        </p:nvPicPr>
        <p:blipFill>
          <a:blip r:embed="rId2"/>
          <a:stretch>
            <a:fillRect/>
          </a:stretch>
        </p:blipFill>
        <p:spPr>
          <a:xfrm>
            <a:off x="1936376" y="753035"/>
            <a:ext cx="8996083" cy="1398494"/>
          </a:xfrm>
          <a:prstGeom prst="rect">
            <a:avLst/>
          </a:prstGeom>
        </p:spPr>
      </p:pic>
      <p:pic>
        <p:nvPicPr>
          <p:cNvPr id="4" name="صورة 75"/>
          <p:cNvPicPr/>
          <p:nvPr/>
        </p:nvPicPr>
        <p:blipFill>
          <a:blip r:embed="rId3"/>
          <a:stretch>
            <a:fillRect/>
          </a:stretch>
        </p:blipFill>
        <p:spPr>
          <a:xfrm>
            <a:off x="3000322" y="2151529"/>
            <a:ext cx="6871446" cy="47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667435" y="322729"/>
            <a:ext cx="9668436" cy="60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77"/>
          <p:cNvPicPr/>
          <p:nvPr/>
        </p:nvPicPr>
        <p:blipFill>
          <a:blip r:embed="rId2"/>
          <a:stretch>
            <a:fillRect/>
          </a:stretch>
        </p:blipFill>
        <p:spPr>
          <a:xfrm>
            <a:off x="1815353" y="349624"/>
            <a:ext cx="9789459" cy="5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78"/>
          <p:cNvPicPr/>
          <p:nvPr/>
        </p:nvPicPr>
        <p:blipFill>
          <a:blip r:embed="rId2"/>
          <a:stretch>
            <a:fillRect/>
          </a:stretch>
        </p:blipFill>
        <p:spPr>
          <a:xfrm>
            <a:off x="1734672" y="470647"/>
            <a:ext cx="9722222" cy="60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335</TotalTime>
  <Words>172</Words>
  <Application>Microsoft Office PowerPoint</Application>
  <PresentationFormat>Widescreen</PresentationFormat>
  <Paragraphs>33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Andalus</vt:lpstr>
      <vt:lpstr>Arial</vt:lpstr>
      <vt:lpstr>Calibri</vt:lpstr>
      <vt:lpstr>Century Gothic</vt:lpstr>
      <vt:lpstr>Tahoma</vt:lpstr>
      <vt:lpstr>Wingdings 3</vt:lpstr>
      <vt:lpstr>Wisp</vt:lpstr>
      <vt:lpstr>مادة تسوية وتعديل الاراضي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 لحسن الاصغاء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أنواع التسوية المباشرة     Types of Direct leveling  </dc:title>
  <dc:creator>husam</dc:creator>
  <cp:lastModifiedBy>husam</cp:lastModifiedBy>
  <cp:revision>65</cp:revision>
  <dcterms:created xsi:type="dcterms:W3CDTF">2021-05-21T12:09:42Z</dcterms:created>
  <dcterms:modified xsi:type="dcterms:W3CDTF">2021-06-20T05:30:02Z</dcterms:modified>
</cp:coreProperties>
</file>